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" ContentType="image/tif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78" r:id="rId10"/>
    <p:sldId id="268" r:id="rId11"/>
    <p:sldId id="265" r:id="rId12"/>
    <p:sldId id="269" r:id="rId13"/>
    <p:sldId id="272" r:id="rId14"/>
    <p:sldId id="274" r:id="rId15"/>
    <p:sldId id="258" r:id="rId16"/>
    <p:sldId id="275" r:id="rId17"/>
    <p:sldId id="266" r:id="rId18"/>
    <p:sldId id="276" r:id="rId19"/>
    <p:sldId id="277" r:id="rId20"/>
    <p:sldId id="271" r:id="rId21"/>
    <p:sldId id="280" r:id="rId22"/>
    <p:sldId id="270" r:id="rId23"/>
    <p:sldId id="279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53" autoAdjust="0"/>
    <p:restoredTop sz="94660"/>
  </p:normalViewPr>
  <p:slideViewPr>
    <p:cSldViewPr snapToGrid="0">
      <p:cViewPr varScale="1">
        <p:scale>
          <a:sx n="65" d="100"/>
          <a:sy n="65" d="100"/>
        </p:scale>
        <p:origin x="73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7.png>
</file>

<file path=ppt/media/image2.png>
</file>

<file path=ppt/media/image3.jpeg>
</file>

<file path=ppt/media/image4.jpeg>
</file>

<file path=ppt/media/image6.tif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D5FA2-AE82-4C40-B180-ADB5358E2BDE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B83D3C-B07E-4D7A-BB01-0B9A1D4163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8000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CDA8D-0B04-42C9-BC45-DF22825233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D8682-D2D7-4F58-89CB-C92A39BC3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3C2D9C-7E03-475D-94FF-2405A3D61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435BA5-7C77-46B7-9303-46DBB2DCC9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170658-0689-4A14-98A8-1627E6336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89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C769E-45E9-4B28-88B8-14C6AD66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A8E98F-BBFA-4709-88E2-C4E5A3C2A2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2EB4A-8DEF-466B-B65F-5E7BBCA10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2A873B-23FB-4869-8BC2-BB057358D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F07538-3BA5-4934-A106-6569E2961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049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2C2451-FE76-460D-86D9-7624205BD1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7646F2-0FEC-4848-A2E2-9CF01FEB1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5AABA-447B-487D-BE8A-465A86772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12034-005A-401C-BC01-64F2CBF06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049AB-8415-45E0-AFEF-AD19D576C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00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D791E-A2AF-45EB-A1ED-8E12D78A9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A589C-78FB-4814-98D4-9A60B3DD3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9C803-E272-4677-A3EE-CCAE4783F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E84063-E516-4626-9A88-58C5A99C3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64A19-1A66-47B6-A85A-6F47258B3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786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D759F-0C52-4447-B0BF-B147E72A4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A2E0FE-B921-4ACD-8C66-C7B4CC9E3A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C1BCD3-4213-48FB-BCD4-9F9EE28ED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45FAF-B078-42B4-8B5E-395C4CFA5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544A0-A739-40F9-AA57-EC65D1039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352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4D98F-7637-4C35-9E6A-ECA1F473C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8DC21-4495-4254-BA9C-82FEB4334A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DECD73-3BD8-4CB9-8CF7-A591CF3EE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E21C5B-F9AB-4FDF-9684-6D1E949BB0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5F424B-D81B-439F-AF45-081EDAE18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2EB6F-3733-48DF-B87B-78EC7B38A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820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CB443-C52C-4298-AB6C-DF7473024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555C72-7903-4288-99FA-1D085C95D7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943DEB-2573-4303-8887-A8F9BB2AE4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03E187-7DBB-4AFC-9B82-3A96F1B5AE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B54161-FBB7-40EB-98A2-190C3234FC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C1BA17-1414-4DBD-9D7A-E095D7F7C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093BE6-FBC5-4327-BC54-6DC50341A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0BCCB-4018-4080-9B0B-62DBB4606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661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D7679-0AE7-4DB7-8409-17B0993C5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E77713-66F5-4869-9C1C-32675BA9A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71E39-0184-46F2-ADAF-6C3016FA1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82F30C-394F-4C32-B161-AD43AB6BD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574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205A7C-029F-48A7-B5E3-2F879273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1F617E-6912-4CB3-ACA4-96F5F4BEB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DED2A8-9F44-4371-8C0A-D2AF2C473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37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16B6B-8706-401B-A91A-930F3997E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2A1996-F71B-4C01-9159-99251C5EB8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4BD8E0-2AD5-4E53-A7D2-8A3F1C559D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B1346F-D837-4BB0-882C-DAE00EF9E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C0FB84-5CB9-4269-8FB8-9E58FED6F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D60EFD-1FBA-4D42-AA63-517FCBBA3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880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A1C8E-6D3D-4CAA-A5FB-05EBEB3D7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C38DB9-AF68-41E3-8795-7D96CC92A1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4268F9-75ED-43C9-8D99-2CF4E65EFA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48F883-F255-4653-8651-6A73B39BD6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D42BE-F9ED-4704-8F9D-65D3FFF5C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565A01-42EA-415C-9A59-84A8AC221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995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05247C-74AA-4DFB-A2CB-A951D847B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E9F650-43DB-4CE1-B3FC-2C764D6C2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4147F-0D17-479F-82DB-730ABF6959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59D368-6565-406D-8B56-84D29D810AFD}" type="datetimeFigureOut">
              <a:rPr lang="en-US" smtClean="0"/>
              <a:t>3/30/2018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302FF-746D-4D56-9996-94615E98C7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98714-595B-46FB-9F9B-7F657D603B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DEA6B-6FE7-409E-A134-D6404E1C5BF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574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DF0479-1143-483A-8265-71168E2162E1}"/>
              </a:ext>
            </a:extLst>
          </p:cNvPr>
          <p:cNvSpPr/>
          <p:nvPr/>
        </p:nvSpPr>
        <p:spPr>
          <a:xfrm>
            <a:off x="2143432" y="1031530"/>
            <a:ext cx="7905136" cy="12779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</a:pPr>
            <a:r>
              <a:rPr lang="en-US" sz="3600" b="1" dirty="0">
                <a:ea typeface="Calibri" panose="020F0502020204030204" pitchFamily="34" charset="0"/>
                <a:cs typeface="Times New Roman" panose="02020603050405020304" pitchFamily="18" charset="0"/>
              </a:rPr>
              <a:t>Ocean </a:t>
            </a:r>
            <a:r>
              <a:rPr lang="en-US" sz="3600" b="1" dirty="0" err="1">
                <a:ea typeface="Calibri" panose="020F0502020204030204" pitchFamily="34" charset="0"/>
                <a:cs typeface="Times New Roman" panose="02020603050405020304" pitchFamily="18" charset="0"/>
              </a:rPr>
              <a:t>Bitemap</a:t>
            </a:r>
            <a:r>
              <a:rPr lang="en-US" sz="3600" b="1" dirty="0">
                <a:ea typeface="Calibri" panose="020F0502020204030204" pitchFamily="34" charset="0"/>
                <a:cs typeface="Times New Roman" panose="02020603050405020304" pitchFamily="18" charset="0"/>
              </a:rPr>
              <a:t>: global and local drivers of shallow water predation intensity</a:t>
            </a:r>
            <a:endParaRPr lang="en-US" sz="3200" dirty="0"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6B2DB3-3F9C-4C1B-9A19-E4EB3E026FD5}"/>
              </a:ext>
            </a:extLst>
          </p:cNvPr>
          <p:cNvSpPr txBox="1"/>
          <p:nvPr/>
        </p:nvSpPr>
        <p:spPr>
          <a:xfrm>
            <a:off x="0" y="2674373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Matt Whalen, Emmett Duffy, Ross </a:t>
            </a:r>
            <a:r>
              <a:rPr lang="en-US" sz="2400" dirty="0" err="1"/>
              <a:t>Whippo</a:t>
            </a:r>
            <a:r>
              <a:rPr lang="en-US" sz="2400" dirty="0"/>
              <a:t>, &amp; the </a:t>
            </a:r>
            <a:r>
              <a:rPr lang="en-US" sz="2400" dirty="0" err="1"/>
              <a:t>Bitemap</a:t>
            </a:r>
            <a:r>
              <a:rPr lang="en-US" sz="2400" dirty="0"/>
              <a:t> Team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BF9CE3-6945-4E16-A846-8BDB64532174}"/>
              </a:ext>
            </a:extLst>
          </p:cNvPr>
          <p:cNvSpPr txBox="1"/>
          <p:nvPr/>
        </p:nvSpPr>
        <p:spPr>
          <a:xfrm>
            <a:off x="0" y="3408636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30 March 2018</a:t>
            </a:r>
          </a:p>
          <a:p>
            <a:pPr algn="ctr"/>
            <a:endParaRPr lang="en-US" sz="2400" dirty="0"/>
          </a:p>
          <a:p>
            <a:pPr algn="ctr"/>
            <a:r>
              <a:rPr lang="en-US" sz="2400" dirty="0"/>
              <a:t>Benthic Ecology Meeting </a:t>
            </a:r>
          </a:p>
          <a:p>
            <a:pPr algn="ctr"/>
            <a:r>
              <a:rPr lang="en-US" sz="2400" dirty="0"/>
              <a:t>Corpus Christi, Texas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1A9F10-18BF-4768-987B-97200F8DD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" y="4978297"/>
            <a:ext cx="5820697" cy="18442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21D9D1-443B-49D8-BE15-E4390F5459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886" y="5250893"/>
            <a:ext cx="3244645" cy="136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264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31AF435-1192-4ADE-AA72-CC77727953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2582"/>
          <a:stretch/>
        </p:blipFill>
        <p:spPr>
          <a:xfrm>
            <a:off x="823118" y="1223109"/>
            <a:ext cx="5568308" cy="220589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9E8BE4-A1AC-40F5-99C7-89E5FB441550}"/>
              </a:ext>
            </a:extLst>
          </p:cNvPr>
          <p:cNvSpPr txBox="1"/>
          <p:nvPr/>
        </p:nvSpPr>
        <p:spPr>
          <a:xfrm>
            <a:off x="599768" y="324465"/>
            <a:ext cx="1099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Methods: </a:t>
            </a:r>
            <a:r>
              <a:rPr lang="en-US" sz="2800" dirty="0" err="1"/>
              <a:t>Squidpops</a:t>
            </a:r>
            <a:r>
              <a:rPr lang="en-US" sz="2800" dirty="0"/>
              <a:t> + Predator surveys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62685F-2207-4ECC-9490-610635E96DD1}"/>
              </a:ext>
            </a:extLst>
          </p:cNvPr>
          <p:cNvSpPr txBox="1"/>
          <p:nvPr/>
        </p:nvSpPr>
        <p:spPr>
          <a:xfrm>
            <a:off x="7038459" y="766270"/>
            <a:ext cx="455377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Squidpops</a:t>
            </a:r>
            <a:endParaRPr lang="en-US" sz="2400" b="1" dirty="0"/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25 </a:t>
            </a:r>
            <a:r>
              <a:rPr lang="en-US" sz="2400" dirty="0" err="1"/>
              <a:t>squidpops</a:t>
            </a:r>
            <a:r>
              <a:rPr lang="en-US" sz="2400" dirty="0"/>
              <a:t> each in seagrass and unvegetated habitats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repeated three times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presence/absence of squid measured at 1 and 24 hours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exponential decay of </a:t>
            </a:r>
            <a:r>
              <a:rPr lang="en-US" sz="2400" dirty="0" err="1"/>
              <a:t>squidpops</a:t>
            </a:r>
            <a:r>
              <a:rPr lang="en-US" sz="2400" dirty="0"/>
              <a:t> over time as </a:t>
            </a:r>
            <a:r>
              <a:rPr lang="en-US" sz="2400" i="1" dirty="0"/>
              <a:t>predation rate </a:t>
            </a:r>
          </a:p>
          <a:p>
            <a:pPr marL="800080" lvl="1" indent="-342891">
              <a:buFont typeface="Arial" panose="020B0604020202020204" pitchFamily="34" charset="0"/>
              <a:buChar char="•"/>
            </a:pPr>
            <a:r>
              <a:rPr lang="en-US" sz="2400" dirty="0"/>
              <a:t>GLMMs on rates (logit link)</a:t>
            </a:r>
          </a:p>
          <a:p>
            <a:endParaRPr lang="en-US" sz="2400" dirty="0"/>
          </a:p>
          <a:p>
            <a:r>
              <a:rPr lang="en-US" sz="2400" b="1" dirty="0"/>
              <a:t>Predator surveys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coupled seining and/or video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predator abundance, biomass, diversity FROM SEINES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use traits to select taxa </a:t>
            </a:r>
          </a:p>
        </p:txBody>
      </p:sp>
      <p:pic>
        <p:nvPicPr>
          <p:cNvPr id="4098" name="Picture 2" descr="Image result for fish seine">
            <a:extLst>
              <a:ext uri="{FF2B5EF4-FFF2-40B4-BE49-F238E27FC236}">
                <a16:creationId xmlns:a16="http://schemas.microsoft.com/office/drawing/2014/main" id="{F0617637-6C8B-4EF7-854D-FF9552F09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770" y="3530229"/>
            <a:ext cx="5286375" cy="300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0B7743-D05E-4D4E-868D-9DB22CA72739}"/>
              </a:ext>
            </a:extLst>
          </p:cNvPr>
          <p:cNvSpPr txBox="1"/>
          <p:nvPr/>
        </p:nvSpPr>
        <p:spPr>
          <a:xfrm>
            <a:off x="529914" y="3397760"/>
            <a:ext cx="28034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Duffy et al 2015 </a:t>
            </a:r>
            <a:r>
              <a:rPr lang="en-US" dirty="0" err="1"/>
              <a:t>PLoS</a:t>
            </a:r>
            <a:r>
              <a:rPr lang="en-US" dirty="0"/>
              <a:t> ONE</a:t>
            </a:r>
          </a:p>
        </p:txBody>
      </p:sp>
    </p:spTree>
    <p:extLst>
      <p:ext uri="{BB962C8B-B14F-4D97-AF65-F5344CB8AC3E}">
        <p14:creationId xmlns:p14="http://schemas.microsoft.com/office/powerpoint/2010/main" val="364886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0B0B5A-5B8C-4676-8D43-C59A727BDA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69"/>
          <a:stretch/>
        </p:blipFill>
        <p:spPr>
          <a:xfrm>
            <a:off x="2071" y="2458065"/>
            <a:ext cx="6113596" cy="365268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540F8B-3D75-49E3-9046-D234932F6DF1}"/>
              </a:ext>
            </a:extLst>
          </p:cNvPr>
          <p:cNvSpPr txBox="1"/>
          <p:nvPr/>
        </p:nvSpPr>
        <p:spPr>
          <a:xfrm>
            <a:off x="599768" y="324465"/>
            <a:ext cx="1099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/>
              <a:t>Bitemap</a:t>
            </a:r>
            <a:r>
              <a:rPr lang="en-US" sz="2800" b="1" dirty="0"/>
              <a:t>:</a:t>
            </a:r>
            <a:r>
              <a:rPr lang="en-US" sz="2800" b="1" i="1" dirty="0"/>
              <a:t> </a:t>
            </a:r>
            <a:r>
              <a:rPr lang="en-US" sz="2800" dirty="0"/>
              <a:t>2016 and 2017 efforts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0AEF50D-5E73-4489-988B-1FA7FE760451}"/>
              </a:ext>
            </a:extLst>
          </p:cNvPr>
          <p:cNvSpPr txBox="1"/>
          <p:nvPr/>
        </p:nvSpPr>
        <p:spPr>
          <a:xfrm>
            <a:off x="664616" y="1016951"/>
            <a:ext cx="10033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40 sites across 105 degrees of latitude 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seagrass vs unvegetated habitat (n=37)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strong gradients in temperature (annual mean and instantaneous)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14 species of seagrass (dominated by </a:t>
            </a:r>
            <a:r>
              <a:rPr lang="en-US" sz="2400" i="1" dirty="0" err="1"/>
              <a:t>Zostera</a:t>
            </a:r>
            <a:r>
              <a:rPr lang="en-US" sz="2400" dirty="0"/>
              <a:t>, 4 species max at one site)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C6BF73-BA7E-426D-B475-E10670B97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3957" y="2815165"/>
            <a:ext cx="3207875" cy="32069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4528BC-3B5B-4547-A464-7043D5B8A1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8092" y="2838980"/>
            <a:ext cx="1955869" cy="336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551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osid_Italy_MorayTrimTrim">
            <a:hlinkClick r:id="" action="ppaction://media"/>
            <a:extLst>
              <a:ext uri="{FF2B5EF4-FFF2-40B4-BE49-F238E27FC236}">
                <a16:creationId xmlns:a16="http://schemas.microsoft.com/office/drawing/2014/main" id="{28A41962-73D8-4A1D-9BBB-A59CBFF6E3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1D03F44-80FC-49FB-862F-76A75B774667}"/>
              </a:ext>
            </a:extLst>
          </p:cNvPr>
          <p:cNvSpPr txBox="1"/>
          <p:nvPr/>
        </p:nvSpPr>
        <p:spPr>
          <a:xfrm>
            <a:off x="8506050" y="3"/>
            <a:ext cx="3466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Mediterranean </a:t>
            </a:r>
            <a:r>
              <a:rPr lang="en-US" i="1" dirty="0" err="1"/>
              <a:t>Posidonia</a:t>
            </a:r>
            <a:r>
              <a:rPr lang="en-US" dirty="0"/>
              <a:t> bed</a:t>
            </a:r>
          </a:p>
          <a:p>
            <a:r>
              <a:rPr lang="en-US" dirty="0"/>
              <a:t>Lisandro Benedetti-Cecchi</a:t>
            </a:r>
          </a:p>
        </p:txBody>
      </p:sp>
    </p:spTree>
    <p:extLst>
      <p:ext uri="{BB962C8B-B14F-4D97-AF65-F5344CB8AC3E}">
        <p14:creationId xmlns:p14="http://schemas.microsoft.com/office/powerpoint/2010/main" val="3290242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5B69972-76AF-4717-89F1-67D02D17F783}"/>
              </a:ext>
            </a:extLst>
          </p:cNvPr>
          <p:cNvSpPr txBox="1"/>
          <p:nvPr/>
        </p:nvSpPr>
        <p:spPr>
          <a:xfrm>
            <a:off x="599768" y="324466"/>
            <a:ext cx="1099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Fish abundance, biomass, and diversity all higher in seagrass, on average</a:t>
            </a:r>
            <a:endParaRPr lang="en-US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ABF2C8-DFCB-4976-BC3A-EC0E9397B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309" y="1600200"/>
            <a:ext cx="3658603" cy="3657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36E11D-FFF2-473B-8965-4DDF83BBE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6701" y="1600200"/>
            <a:ext cx="3658603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D9CCB4-EE27-4E46-8608-7A8D99BB82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1625" y="1600203"/>
            <a:ext cx="3566071" cy="3656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38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EFE369B-CC52-4896-9845-ABECA1E23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009" y="1823255"/>
            <a:ext cx="3658603" cy="3657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52513B2-1965-4335-8D66-24BB22BAA052}"/>
              </a:ext>
            </a:extLst>
          </p:cNvPr>
          <p:cNvSpPr txBox="1"/>
          <p:nvPr/>
        </p:nvSpPr>
        <p:spPr>
          <a:xfrm>
            <a:off x="599768" y="324466"/>
            <a:ext cx="1099246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Fish abundance increases with annual mean temperature</a:t>
            </a:r>
          </a:p>
          <a:p>
            <a:r>
              <a:rPr lang="en-US" sz="2400" dirty="0"/>
              <a:t>But, fish biomass declines at highest temperatures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2B34A73-5D0B-4728-9E62-CE66FABB01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2140" y="1823255"/>
            <a:ext cx="3658603" cy="3657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7D01E82-E2AC-497C-9038-EDF076786BDC}"/>
              </a:ext>
            </a:extLst>
          </p:cNvPr>
          <p:cNvSpPr txBox="1"/>
          <p:nvPr/>
        </p:nvSpPr>
        <p:spPr>
          <a:xfrm>
            <a:off x="723013" y="5899633"/>
            <a:ext cx="55289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Note: both abundance and biomass on a log scale</a:t>
            </a:r>
          </a:p>
        </p:txBody>
      </p:sp>
    </p:spTree>
    <p:extLst>
      <p:ext uri="{BB962C8B-B14F-4D97-AF65-F5344CB8AC3E}">
        <p14:creationId xmlns:p14="http://schemas.microsoft.com/office/powerpoint/2010/main" val="20837220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D9905A-B3D4-4079-A34D-B6AAC616234C}"/>
              </a:ext>
            </a:extLst>
          </p:cNvPr>
          <p:cNvSpPr txBox="1"/>
          <p:nvPr/>
        </p:nvSpPr>
        <p:spPr>
          <a:xfrm>
            <a:off x="599768" y="324466"/>
            <a:ext cx="10992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Apparent drop in predation rate at lowest latitudes/average temps</a:t>
            </a:r>
          </a:p>
          <a:p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B344C2-E127-4052-AA24-7B89576E9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634" y="1858301"/>
            <a:ext cx="686358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391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CD9905A-B3D4-4079-A34D-B6AAC616234C}"/>
              </a:ext>
            </a:extLst>
          </p:cNvPr>
          <p:cNvSpPr txBox="1"/>
          <p:nvPr/>
        </p:nvSpPr>
        <p:spPr>
          <a:xfrm>
            <a:off x="599768" y="324466"/>
            <a:ext cx="10992464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Apparent drop in predation rate at lowest latitudes/average temps</a:t>
            </a:r>
          </a:p>
          <a:p>
            <a:endParaRPr lang="en-US" sz="1100" dirty="0"/>
          </a:p>
          <a:p>
            <a:r>
              <a:rPr lang="en-US" sz="2800" dirty="0"/>
              <a:t>Model comparison: AIC supports </a:t>
            </a:r>
            <a:r>
              <a:rPr lang="en-US" sz="2800" dirty="0" err="1"/>
              <a:t>quadratric</a:t>
            </a:r>
            <a:r>
              <a:rPr lang="en-US" sz="2800" dirty="0"/>
              <a:t> effect of mean annual SST</a:t>
            </a:r>
          </a:p>
          <a:p>
            <a:r>
              <a:rPr lang="en-US" sz="2400" dirty="0"/>
              <a:t>Modest influence of vegetation at this scale (slightly higher in seagrass, on average)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F9FB78-A007-4F50-8CF0-3F0157CE7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634" y="1858301"/>
            <a:ext cx="6863588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842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8F9AB4-643C-4583-AD20-921AD13FB1D8}"/>
              </a:ext>
            </a:extLst>
          </p:cNvPr>
          <p:cNvSpPr txBox="1"/>
          <p:nvPr/>
        </p:nvSpPr>
        <p:spPr>
          <a:xfrm>
            <a:off x="599768" y="324467"/>
            <a:ext cx="10992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In situ (measured) temperature showed monotonic pattern</a:t>
            </a:r>
          </a:p>
          <a:p>
            <a:r>
              <a:rPr lang="en-US" sz="2400" dirty="0"/>
              <a:t>Predation rate on </a:t>
            </a:r>
            <a:r>
              <a:rPr lang="en-US" sz="2400" dirty="0" err="1"/>
              <a:t>squidpops</a:t>
            </a:r>
            <a:r>
              <a:rPr lang="en-US" sz="2400" dirty="0"/>
              <a:t> increases with temperature and biomass (additively)</a:t>
            </a:r>
            <a:r>
              <a:rPr lang="en-US" sz="2800" b="1" dirty="0"/>
              <a:t> 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B74A53-F1F2-4006-9CDB-BA97B4BD48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79" y="1769808"/>
            <a:ext cx="471796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7811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8F9AB4-643C-4583-AD20-921AD13FB1D8}"/>
              </a:ext>
            </a:extLst>
          </p:cNvPr>
          <p:cNvSpPr txBox="1"/>
          <p:nvPr/>
        </p:nvSpPr>
        <p:spPr>
          <a:xfrm>
            <a:off x="599768" y="324467"/>
            <a:ext cx="10992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In situ (measured) temperature showed monotonic pattern</a:t>
            </a:r>
          </a:p>
          <a:p>
            <a:r>
              <a:rPr lang="en-US" sz="2400" dirty="0"/>
              <a:t>Predation rate on </a:t>
            </a:r>
            <a:r>
              <a:rPr lang="en-US" sz="2400" dirty="0" err="1"/>
              <a:t>squidpops</a:t>
            </a:r>
            <a:r>
              <a:rPr lang="en-US" sz="2400" dirty="0"/>
              <a:t> increases with temperature and biomass (additively)</a:t>
            </a:r>
            <a:r>
              <a:rPr lang="en-US" sz="2800" b="1" dirty="0"/>
              <a:t> </a:t>
            </a:r>
            <a:endParaRPr lang="en-US" sz="2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2B974C-E197-435A-9B8E-52DCFB1D19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78" y="1769808"/>
            <a:ext cx="4717964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560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8F9AB4-643C-4583-AD20-921AD13FB1D8}"/>
              </a:ext>
            </a:extLst>
          </p:cNvPr>
          <p:cNvSpPr txBox="1"/>
          <p:nvPr/>
        </p:nvSpPr>
        <p:spPr>
          <a:xfrm>
            <a:off x="599768" y="324467"/>
            <a:ext cx="10992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In situ (measured) temperature showed monotonic pattern</a:t>
            </a:r>
          </a:p>
          <a:p>
            <a:r>
              <a:rPr lang="en-US" sz="2400" dirty="0"/>
              <a:t>Predation rate on </a:t>
            </a:r>
            <a:r>
              <a:rPr lang="en-US" sz="2400" dirty="0" err="1"/>
              <a:t>squidpops</a:t>
            </a:r>
            <a:r>
              <a:rPr lang="en-US" sz="2400" dirty="0"/>
              <a:t> increases with temperature and biomass (additively)</a:t>
            </a:r>
            <a:r>
              <a:rPr lang="en-US" sz="2800" b="1" dirty="0"/>
              <a:t> 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1947D-9A9E-4968-90A0-1E04981AB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81" y="1769808"/>
            <a:ext cx="610591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263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82C89FE-64AA-4E41-9939-F8D63DE1F81E}"/>
              </a:ext>
            </a:extLst>
          </p:cNvPr>
          <p:cNvSpPr txBox="1"/>
          <p:nvPr/>
        </p:nvSpPr>
        <p:spPr>
          <a:xfrm>
            <a:off x="599768" y="324467"/>
            <a:ext cx="10992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Latitudinal gradients: </a:t>
            </a:r>
          </a:p>
          <a:p>
            <a:r>
              <a:rPr lang="en-US" sz="2800" dirty="0"/>
              <a:t>some of the most studied and celebrated patterns in ecology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D3BBCF-5C1E-4461-B094-2E013A98C188}"/>
              </a:ext>
            </a:extLst>
          </p:cNvPr>
          <p:cNvSpPr txBox="1"/>
          <p:nvPr/>
        </p:nvSpPr>
        <p:spPr>
          <a:xfrm>
            <a:off x="599769" y="1759975"/>
            <a:ext cx="93209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Ultimately driven by the Earth’s rotation and orbit around the sun</a:t>
            </a:r>
          </a:p>
        </p:txBody>
      </p:sp>
      <p:pic>
        <p:nvPicPr>
          <p:cNvPr id="1026" name="Picture 2" descr="Image result for earth and sun">
            <a:extLst>
              <a:ext uri="{FF2B5EF4-FFF2-40B4-BE49-F238E27FC236}">
                <a16:creationId xmlns:a16="http://schemas.microsoft.com/office/drawing/2014/main" id="{478364F0-F50E-4459-A35F-8EF63C4442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189" y="2493214"/>
            <a:ext cx="3402855" cy="1871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1E4E10-4431-4FBB-A46E-518075BFB1F4}"/>
              </a:ext>
            </a:extLst>
          </p:cNvPr>
          <p:cNvSpPr txBox="1"/>
          <p:nvPr/>
        </p:nvSpPr>
        <p:spPr>
          <a:xfrm>
            <a:off x="5829638" y="3097163"/>
            <a:ext cx="471948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Classic gradients: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light and temperature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productivity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species diversity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interaction strength</a:t>
            </a:r>
          </a:p>
        </p:txBody>
      </p:sp>
    </p:spTree>
    <p:extLst>
      <p:ext uri="{BB962C8B-B14F-4D97-AF65-F5344CB8AC3E}">
        <p14:creationId xmlns:p14="http://schemas.microsoft.com/office/powerpoint/2010/main" val="36567705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A9FDEC4-FEDF-404A-88A6-2B99EFA9F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338" y="1480986"/>
            <a:ext cx="5966392" cy="44675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14A7498-39B8-412D-BF0D-1C23E5A61EAE}"/>
              </a:ext>
            </a:extLst>
          </p:cNvPr>
          <p:cNvSpPr txBox="1"/>
          <p:nvPr/>
        </p:nvSpPr>
        <p:spPr>
          <a:xfrm>
            <a:off x="599768" y="324466"/>
            <a:ext cx="1099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Not a clear relationship between long-term range in SST and predation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80524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78F9AB4-643C-4583-AD20-921AD13FB1D8}"/>
              </a:ext>
            </a:extLst>
          </p:cNvPr>
          <p:cNvSpPr txBox="1"/>
          <p:nvPr/>
        </p:nvSpPr>
        <p:spPr>
          <a:xfrm>
            <a:off x="599768" y="324467"/>
            <a:ext cx="10992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In situ (measured) temperature showed monotonic pattern</a:t>
            </a:r>
          </a:p>
          <a:p>
            <a:r>
              <a:rPr lang="en-US" sz="2400" dirty="0"/>
              <a:t>Predation rate on </a:t>
            </a:r>
            <a:r>
              <a:rPr lang="en-US" sz="2400" dirty="0" err="1"/>
              <a:t>squidpops</a:t>
            </a:r>
            <a:r>
              <a:rPr lang="en-US" sz="2400" dirty="0"/>
              <a:t> increases with temperature and biomass (additively)</a:t>
            </a:r>
            <a:r>
              <a:rPr lang="en-US" sz="2800" b="1" dirty="0"/>
              <a:t> 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E1947D-9A9E-4968-90A0-1E04981AB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2981" y="1769808"/>
            <a:ext cx="6105911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6433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7154AC-6AFD-47FC-9016-2745A89D713B}"/>
              </a:ext>
            </a:extLst>
          </p:cNvPr>
          <p:cNvSpPr txBox="1"/>
          <p:nvPr/>
        </p:nvSpPr>
        <p:spPr>
          <a:xfrm>
            <a:off x="599768" y="324467"/>
            <a:ext cx="1099246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Conclusions</a:t>
            </a:r>
          </a:p>
          <a:p>
            <a:endParaRPr lang="en-US" sz="2800" b="1" dirty="0"/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800" dirty="0"/>
              <a:t>Predation rates are influenced by global-scale gradients in temperature, but it does not appear to be monotonic when consider annual means</a:t>
            </a:r>
          </a:p>
          <a:p>
            <a:pPr marL="800080" lvl="1" indent="-342891">
              <a:buFont typeface="Arial" panose="020B0604020202020204" pitchFamily="34" charset="0"/>
              <a:buChar char="•"/>
            </a:pPr>
            <a:r>
              <a:rPr lang="en-US" sz="2800" i="1" dirty="0"/>
              <a:t>the most tropical sites did not have the highest predation rates</a:t>
            </a:r>
          </a:p>
          <a:p>
            <a:pPr marL="800080" lvl="1" indent="-342891">
              <a:buFont typeface="Arial" panose="020B0604020202020204" pitchFamily="34" charset="0"/>
              <a:buChar char="•"/>
            </a:pPr>
            <a:endParaRPr lang="en-US" sz="2800" i="1" dirty="0"/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800" dirty="0"/>
              <a:t>Predation is influenced by local conditions</a:t>
            </a:r>
          </a:p>
          <a:p>
            <a:pPr marL="800080" lvl="1" indent="-342891">
              <a:buFont typeface="Arial" panose="020B0604020202020204" pitchFamily="34" charset="0"/>
              <a:buChar char="•"/>
            </a:pPr>
            <a:r>
              <a:rPr lang="en-US" sz="2800" dirty="0"/>
              <a:t>predation tended to be higher in seagrass habitats</a:t>
            </a:r>
          </a:p>
          <a:p>
            <a:pPr marL="800080" lvl="1" indent="-342891">
              <a:buFont typeface="Arial" panose="020B0604020202020204" pitchFamily="34" charset="0"/>
              <a:buChar char="•"/>
            </a:pPr>
            <a:r>
              <a:rPr lang="en-US" sz="2800" dirty="0"/>
              <a:t>abundance, diversity, and </a:t>
            </a:r>
            <a:r>
              <a:rPr lang="en-US" sz="2800" i="1" dirty="0"/>
              <a:t>biomass</a:t>
            </a:r>
            <a:r>
              <a:rPr lang="en-US" sz="2800" dirty="0"/>
              <a:t> of predators explain habitat result</a:t>
            </a:r>
          </a:p>
          <a:p>
            <a:endParaRPr lang="en-US" sz="2800" dirty="0"/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800" dirty="0"/>
              <a:t>Relative importance of temperature is slightly stronger, but predator biomass adds explanatory value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1034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7154AC-6AFD-47FC-9016-2745A89D713B}"/>
              </a:ext>
            </a:extLst>
          </p:cNvPr>
          <p:cNvSpPr txBox="1"/>
          <p:nvPr/>
        </p:nvSpPr>
        <p:spPr>
          <a:xfrm>
            <a:off x="599768" y="324465"/>
            <a:ext cx="1025504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Acknowledgements</a:t>
            </a:r>
          </a:p>
          <a:p>
            <a:endParaRPr lang="en-US" sz="2800" b="1" dirty="0"/>
          </a:p>
          <a:p>
            <a:r>
              <a:rPr lang="en-US" sz="2800" dirty="0"/>
              <a:t>We thank all of the PIs, technicians, and students around the world who made this work possible and continue to collaborate on this project</a:t>
            </a:r>
          </a:p>
          <a:p>
            <a:endParaRPr lang="en-US" sz="2800" dirty="0"/>
          </a:p>
          <a:p>
            <a:r>
              <a:rPr lang="en-US" sz="2800" dirty="0"/>
              <a:t>Funding for this work provided by </a:t>
            </a:r>
            <a:r>
              <a:rPr lang="en-US" sz="2800" dirty="0" err="1"/>
              <a:t>MarineGEO</a:t>
            </a:r>
            <a:r>
              <a:rPr lang="en-US" sz="2800" dirty="0"/>
              <a:t> and the </a:t>
            </a:r>
            <a:r>
              <a:rPr lang="en-US" sz="2800" dirty="0" err="1"/>
              <a:t>Hakai</a:t>
            </a:r>
            <a:r>
              <a:rPr lang="en-US" sz="2800" dirty="0"/>
              <a:t> Institute</a:t>
            </a:r>
          </a:p>
          <a:p>
            <a:endParaRPr lang="en-US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755F69C-B9C1-4F59-BEB6-6FF6CE6B0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60" y="4978297"/>
            <a:ext cx="5820697" cy="184427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83954CB-3663-44A8-84BA-B66A8BABFE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1886" y="5250893"/>
            <a:ext cx="3244645" cy="136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353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4F805ED-D05A-4FC5-8E88-AD8B970A1B2C}"/>
              </a:ext>
            </a:extLst>
          </p:cNvPr>
          <p:cNvSpPr txBox="1"/>
          <p:nvPr/>
        </p:nvSpPr>
        <p:spPr>
          <a:xfrm>
            <a:off x="599768" y="324467"/>
            <a:ext cx="10992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Relationships among important gradients are unclear</a:t>
            </a:r>
          </a:p>
          <a:p>
            <a:r>
              <a:rPr lang="en-US" sz="2800" dirty="0"/>
              <a:t>causality, directionality, reciprocity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DD4DEB-F48D-4150-8585-D63B9558ED62}"/>
              </a:ext>
            </a:extLst>
          </p:cNvPr>
          <p:cNvGrpSpPr/>
          <p:nvPr/>
        </p:nvGrpSpPr>
        <p:grpSpPr>
          <a:xfrm>
            <a:off x="4222955" y="1871031"/>
            <a:ext cx="4218038" cy="1626731"/>
            <a:chOff x="3456042" y="1894905"/>
            <a:chExt cx="4218038" cy="162673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A974085-AD3A-43CB-910F-9C451646A1E9}"/>
                </a:ext>
              </a:extLst>
            </p:cNvPr>
            <p:cNvSpPr txBox="1"/>
            <p:nvPr/>
          </p:nvSpPr>
          <p:spPr>
            <a:xfrm>
              <a:off x="4449100" y="1894905"/>
              <a:ext cx="17304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Productivity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446BFB9-0E08-4D7F-B6C3-023740FE14D6}"/>
                </a:ext>
              </a:extLst>
            </p:cNvPr>
            <p:cNvSpPr txBox="1"/>
            <p:nvPr/>
          </p:nvSpPr>
          <p:spPr>
            <a:xfrm>
              <a:off x="3456042" y="3059971"/>
              <a:ext cx="14846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Diversity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9A9D882-435A-4710-8B65-75390D619CE8}"/>
                </a:ext>
              </a:extLst>
            </p:cNvPr>
            <p:cNvSpPr txBox="1"/>
            <p:nvPr/>
          </p:nvSpPr>
          <p:spPr>
            <a:xfrm>
              <a:off x="5943603" y="3059971"/>
              <a:ext cx="173047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Interactions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21B0D7A-3451-4877-9C63-412C359C9D6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57371" y="2415497"/>
              <a:ext cx="403123" cy="52717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90B23119-CC7D-44D6-9A7B-06D13939B61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58035" y="2415496"/>
              <a:ext cx="403123" cy="527171"/>
            </a:xfrm>
            <a:prstGeom prst="straightConnector1">
              <a:avLst/>
            </a:prstGeom>
            <a:ln w="3810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44BE903-10E1-4AA6-9013-EE396DFB70A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632685" y="2415496"/>
              <a:ext cx="403123" cy="527171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A6A17B6B-7020-4E4B-BC81-0096F1CB311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022261" y="2415496"/>
              <a:ext cx="403123" cy="527171"/>
            </a:xfrm>
            <a:prstGeom prst="straightConnector1">
              <a:avLst/>
            </a:prstGeom>
            <a:ln w="38100"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446B73E-4A64-4B50-A0F6-1AC1A0430FEB}"/>
                </a:ext>
              </a:extLst>
            </p:cNvPr>
            <p:cNvCxnSpPr>
              <a:cxnSpLocks/>
            </p:cNvCxnSpPr>
            <p:nvPr/>
          </p:nvCxnSpPr>
          <p:spPr>
            <a:xfrm>
              <a:off x="5024285" y="3170809"/>
              <a:ext cx="72758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FC262F01-1794-49D9-A60D-6B94D84DD0F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24285" y="3429000"/>
              <a:ext cx="727588" cy="0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4520AAB-F45A-41F1-9475-56C8D0D6A7CD}"/>
              </a:ext>
            </a:extLst>
          </p:cNvPr>
          <p:cNvSpPr txBox="1"/>
          <p:nvPr/>
        </p:nvSpPr>
        <p:spPr>
          <a:xfrm>
            <a:off x="845574" y="4090219"/>
            <a:ext cx="1058934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Fundamental constraints on </a:t>
            </a:r>
            <a:r>
              <a:rPr lang="en-US" sz="2400" i="1" dirty="0"/>
              <a:t>primary</a:t>
            </a:r>
            <a:r>
              <a:rPr lang="en-US" sz="2400" dirty="0"/>
              <a:t> productivity are relatively well understood, but</a:t>
            </a:r>
          </a:p>
          <a:p>
            <a:r>
              <a:rPr lang="en-US" sz="2400" dirty="0"/>
              <a:t> </a:t>
            </a:r>
          </a:p>
          <a:p>
            <a:r>
              <a:rPr lang="en-US" sz="2400" dirty="0"/>
              <a:t>Constraints on species interactions and diversity are less well understood (need to invoke ecology and evolution)</a:t>
            </a:r>
          </a:p>
        </p:txBody>
      </p:sp>
    </p:spTree>
    <p:extLst>
      <p:ext uri="{BB962C8B-B14F-4D97-AF65-F5344CB8AC3E}">
        <p14:creationId xmlns:p14="http://schemas.microsoft.com/office/powerpoint/2010/main" val="693282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E32C935-EEC0-4853-A4EB-DD64EE2B2822}"/>
              </a:ext>
            </a:extLst>
          </p:cNvPr>
          <p:cNvSpPr txBox="1"/>
          <p:nvPr/>
        </p:nvSpPr>
        <p:spPr>
          <a:xfrm>
            <a:off x="599768" y="324468"/>
            <a:ext cx="109924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 can see primary production from space</a:t>
            </a:r>
          </a:p>
          <a:p>
            <a:r>
              <a:rPr lang="en-US" sz="2800" dirty="0"/>
              <a:t>Maps of phytoplankton and terrestrial plants help us understand what constrains primary productivity at global and regional levels</a:t>
            </a:r>
          </a:p>
        </p:txBody>
      </p:sp>
      <p:pic>
        <p:nvPicPr>
          <p:cNvPr id="2050" name="Picture 2" descr="s19972442003273_lrg">
            <a:extLst>
              <a:ext uri="{FF2B5EF4-FFF2-40B4-BE49-F238E27FC236}">
                <a16:creationId xmlns:a16="http://schemas.microsoft.com/office/drawing/2014/main" id="{51E10EB3-9F23-4150-A30E-F9A3BD5CAE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5046" y="1841319"/>
            <a:ext cx="6921911" cy="3470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5712F17-F9F7-4769-BA46-8584A761E9E8}"/>
              </a:ext>
            </a:extLst>
          </p:cNvPr>
          <p:cNvSpPr txBox="1"/>
          <p:nvPr/>
        </p:nvSpPr>
        <p:spPr>
          <a:xfrm>
            <a:off x="747252" y="5397911"/>
            <a:ext cx="96651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Where does this production go? Do we understand how species interactions funnel energy and materials up food webs? </a:t>
            </a:r>
          </a:p>
        </p:txBody>
      </p:sp>
    </p:spTree>
    <p:extLst>
      <p:ext uri="{BB962C8B-B14F-4D97-AF65-F5344CB8AC3E}">
        <p14:creationId xmlns:p14="http://schemas.microsoft.com/office/powerpoint/2010/main" val="529578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F4EBB26-67F9-4486-8F2D-5FC6F3B7BC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0978" y="2507957"/>
            <a:ext cx="4126236" cy="2249664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1CC0FD20-7AE9-40E8-9534-5141F088B1C7}"/>
              </a:ext>
            </a:extLst>
          </p:cNvPr>
          <p:cNvSpPr/>
          <p:nvPr/>
        </p:nvSpPr>
        <p:spPr>
          <a:xfrm rot="5400000">
            <a:off x="3258641" y="2909496"/>
            <a:ext cx="459937" cy="36589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D970DD-73EE-4776-BEE4-AE66EFBA3C63}"/>
              </a:ext>
            </a:extLst>
          </p:cNvPr>
          <p:cNvSpPr txBox="1"/>
          <p:nvPr/>
        </p:nvSpPr>
        <p:spPr>
          <a:xfrm>
            <a:off x="1880417" y="4636387"/>
            <a:ext cx="129387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Latitude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3DE9076-39FB-467D-925D-D83B4C88E3E5}"/>
              </a:ext>
            </a:extLst>
          </p:cNvPr>
          <p:cNvSpPr txBox="1"/>
          <p:nvPr/>
        </p:nvSpPr>
        <p:spPr>
          <a:xfrm>
            <a:off x="3724721" y="4645769"/>
            <a:ext cx="1293875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Caterpillar abundance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21BD055-7A81-46E8-84AE-1472288AD4D6}"/>
              </a:ext>
            </a:extLst>
          </p:cNvPr>
          <p:cNvSpPr/>
          <p:nvPr/>
        </p:nvSpPr>
        <p:spPr>
          <a:xfrm>
            <a:off x="1169634" y="2370840"/>
            <a:ext cx="459937" cy="22108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F325D6A-D1E5-47BA-A124-F6E8808348B8}"/>
              </a:ext>
            </a:extLst>
          </p:cNvPr>
          <p:cNvSpPr txBox="1"/>
          <p:nvPr/>
        </p:nvSpPr>
        <p:spPr>
          <a:xfrm>
            <a:off x="599768" y="324465"/>
            <a:ext cx="1142211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Gradients in herbivory and predation:</a:t>
            </a:r>
          </a:p>
          <a:p>
            <a:r>
              <a:rPr lang="en-US" sz="2800" dirty="0"/>
              <a:t>Evidence for increasing species interactions toward equator</a:t>
            </a:r>
          </a:p>
          <a:p>
            <a:r>
              <a:rPr lang="en-US" sz="2800" dirty="0"/>
              <a:t>Sometimes, non-linear patterns evident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850CBC-469D-415C-9F39-AD09BA229B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66" t="54039" r="25353"/>
          <a:stretch/>
        </p:blipFill>
        <p:spPr>
          <a:xfrm>
            <a:off x="6094870" y="2532249"/>
            <a:ext cx="5576223" cy="26114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3B30F5-D7C1-4D58-9B2D-F159EBE0C75F}"/>
              </a:ext>
            </a:extLst>
          </p:cNvPr>
          <p:cNvSpPr txBox="1"/>
          <p:nvPr/>
        </p:nvSpPr>
        <p:spPr>
          <a:xfrm>
            <a:off x="165073" y="6281505"/>
            <a:ext cx="343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Baskett</a:t>
            </a:r>
            <a:r>
              <a:rPr lang="en-US" dirty="0"/>
              <a:t> &amp; </a:t>
            </a:r>
            <a:r>
              <a:rPr lang="en-US" dirty="0" err="1"/>
              <a:t>Schemske</a:t>
            </a:r>
            <a:r>
              <a:rPr lang="en-US" dirty="0"/>
              <a:t> 2018 </a:t>
            </a:r>
            <a:r>
              <a:rPr lang="en-US" dirty="0" err="1"/>
              <a:t>Ecol</a:t>
            </a:r>
            <a:r>
              <a:rPr lang="en-US" dirty="0"/>
              <a:t> Lett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49A0B7-347D-4FEB-928A-F096D4975557}"/>
              </a:ext>
            </a:extLst>
          </p:cNvPr>
          <p:cNvSpPr txBox="1"/>
          <p:nvPr/>
        </p:nvSpPr>
        <p:spPr>
          <a:xfrm>
            <a:off x="9240929" y="6281505"/>
            <a:ext cx="2780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/>
              <a:t>Reynolds et al 2018 Ecology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6A383AC-3958-4B3A-8F5F-DC582F34B7A8}"/>
              </a:ext>
            </a:extLst>
          </p:cNvPr>
          <p:cNvSpPr txBox="1"/>
          <p:nvPr/>
        </p:nvSpPr>
        <p:spPr>
          <a:xfrm>
            <a:off x="1030371" y="2454196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100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65E2FA-DD67-40DD-AF4C-0A5A9875C962}"/>
              </a:ext>
            </a:extLst>
          </p:cNvPr>
          <p:cNvSpPr txBox="1"/>
          <p:nvPr/>
        </p:nvSpPr>
        <p:spPr>
          <a:xfrm>
            <a:off x="990989" y="2893183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75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850D29-C78C-43C1-B416-BF2860BE5C1A}"/>
              </a:ext>
            </a:extLst>
          </p:cNvPr>
          <p:cNvSpPr txBox="1"/>
          <p:nvPr/>
        </p:nvSpPr>
        <p:spPr>
          <a:xfrm>
            <a:off x="990989" y="3387499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50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54C0FF-6D1D-47CE-AEED-B2AEF2351887}"/>
              </a:ext>
            </a:extLst>
          </p:cNvPr>
          <p:cNvSpPr txBox="1"/>
          <p:nvPr/>
        </p:nvSpPr>
        <p:spPr>
          <a:xfrm>
            <a:off x="990989" y="3851061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25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726302-0807-4BF9-93BE-502254ED799F}"/>
              </a:ext>
            </a:extLst>
          </p:cNvPr>
          <p:cNvSpPr txBox="1"/>
          <p:nvPr/>
        </p:nvSpPr>
        <p:spPr>
          <a:xfrm>
            <a:off x="983239" y="4312727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/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9DBBCF3-6692-4C10-8679-D56E99A95889}"/>
              </a:ext>
            </a:extLst>
          </p:cNvPr>
          <p:cNvSpPr txBox="1"/>
          <p:nvPr/>
        </p:nvSpPr>
        <p:spPr>
          <a:xfrm rot="16200000">
            <a:off x="-8764" y="3181367"/>
            <a:ext cx="1993152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% leaf consumption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AB85C8-E635-49AE-B960-306D2320316F}"/>
              </a:ext>
            </a:extLst>
          </p:cNvPr>
          <p:cNvSpPr txBox="1"/>
          <p:nvPr/>
        </p:nvSpPr>
        <p:spPr>
          <a:xfrm>
            <a:off x="1722671" y="4441469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30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D1A5E85-1B9C-45D0-8E9A-6E1985FCDDA8}"/>
              </a:ext>
            </a:extLst>
          </p:cNvPr>
          <p:cNvSpPr txBox="1"/>
          <p:nvPr/>
        </p:nvSpPr>
        <p:spPr>
          <a:xfrm>
            <a:off x="2250156" y="4433824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35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7DBA72-720D-43DB-AAD6-8FA6B652FEB5}"/>
              </a:ext>
            </a:extLst>
          </p:cNvPr>
          <p:cNvSpPr txBox="1"/>
          <p:nvPr/>
        </p:nvSpPr>
        <p:spPr>
          <a:xfrm>
            <a:off x="3289877" y="4432525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1F90F1E-489C-4219-A520-4D36ADEC3FB8}"/>
              </a:ext>
            </a:extLst>
          </p:cNvPr>
          <p:cNvSpPr txBox="1"/>
          <p:nvPr/>
        </p:nvSpPr>
        <p:spPr>
          <a:xfrm>
            <a:off x="3654861" y="4434359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6A13FE3-05EF-4568-9875-35F5D5F670D1}"/>
              </a:ext>
            </a:extLst>
          </p:cNvPr>
          <p:cNvSpPr txBox="1"/>
          <p:nvPr/>
        </p:nvSpPr>
        <p:spPr>
          <a:xfrm>
            <a:off x="4001860" y="4432525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0FBD3A2-54C2-4AFB-8728-8F4E69E1AAE8}"/>
              </a:ext>
            </a:extLst>
          </p:cNvPr>
          <p:cNvSpPr txBox="1"/>
          <p:nvPr/>
        </p:nvSpPr>
        <p:spPr>
          <a:xfrm>
            <a:off x="4363121" y="4428283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B26B940-3570-4287-8350-5E0BE80FA8F3}"/>
              </a:ext>
            </a:extLst>
          </p:cNvPr>
          <p:cNvSpPr txBox="1"/>
          <p:nvPr/>
        </p:nvSpPr>
        <p:spPr>
          <a:xfrm>
            <a:off x="4722141" y="4428281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771B608-28B0-4A93-B823-886EBF1E8D0C}"/>
              </a:ext>
            </a:extLst>
          </p:cNvPr>
          <p:cNvSpPr txBox="1"/>
          <p:nvPr/>
        </p:nvSpPr>
        <p:spPr>
          <a:xfrm>
            <a:off x="2782549" y="4436348"/>
            <a:ext cx="6554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40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3FA5C9-2EC1-4E70-A247-54B91BCCD971}"/>
              </a:ext>
            </a:extLst>
          </p:cNvPr>
          <p:cNvSpPr txBox="1"/>
          <p:nvPr/>
        </p:nvSpPr>
        <p:spPr>
          <a:xfrm>
            <a:off x="1030371" y="2074607"/>
            <a:ext cx="4485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Caterpillars eating leaves on trees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D598D6-A553-4D3C-B231-6C6CDC4CCDF5}"/>
              </a:ext>
            </a:extLst>
          </p:cNvPr>
          <p:cNvSpPr txBox="1"/>
          <p:nvPr/>
        </p:nvSpPr>
        <p:spPr>
          <a:xfrm>
            <a:off x="6640215" y="2076808"/>
            <a:ext cx="5030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Predation on amphipods ~ Latitude or Temperature</a:t>
            </a:r>
          </a:p>
        </p:txBody>
      </p:sp>
    </p:spTree>
    <p:extLst>
      <p:ext uri="{BB962C8B-B14F-4D97-AF65-F5344CB8AC3E}">
        <p14:creationId xmlns:p14="http://schemas.microsoft.com/office/powerpoint/2010/main" val="290685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325D6A-D1E5-47BA-A124-F6E8808348B8}"/>
              </a:ext>
            </a:extLst>
          </p:cNvPr>
          <p:cNvSpPr txBox="1"/>
          <p:nvPr/>
        </p:nvSpPr>
        <p:spPr>
          <a:xfrm>
            <a:off x="599768" y="324468"/>
            <a:ext cx="1099246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Gradients in predation:</a:t>
            </a:r>
          </a:p>
          <a:p>
            <a:r>
              <a:rPr lang="en-US" sz="2800" dirty="0"/>
              <a:t>Evidence for increasing species interactions toward equator</a:t>
            </a:r>
          </a:p>
          <a:p>
            <a:endParaRPr lang="en-US" sz="2800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8F554EE-2A46-4DB1-83B3-239553012817}"/>
              </a:ext>
            </a:extLst>
          </p:cNvPr>
          <p:cNvGrpSpPr/>
          <p:nvPr/>
        </p:nvGrpSpPr>
        <p:grpSpPr>
          <a:xfrm>
            <a:off x="908871" y="2687020"/>
            <a:ext cx="4830998" cy="3429000"/>
            <a:chOff x="908870" y="2726356"/>
            <a:chExt cx="4830997" cy="3429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99C54EA-24A4-4E68-AF1E-0B62296EF16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44233" y="2726356"/>
              <a:ext cx="4095634" cy="34290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630D03D-BAE9-49F6-81EB-2C19C2B4A58E}"/>
                </a:ext>
              </a:extLst>
            </p:cNvPr>
            <p:cNvSpPr txBox="1"/>
            <p:nvPr/>
          </p:nvSpPr>
          <p:spPr>
            <a:xfrm rot="16200000">
              <a:off x="-35810" y="3671037"/>
              <a:ext cx="253569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Effect of predation on richness (cage / open)</a:t>
              </a: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91DB5E2-013D-4F51-8EFF-134E5385D6D3}"/>
              </a:ext>
            </a:extLst>
          </p:cNvPr>
          <p:cNvSpPr txBox="1"/>
          <p:nvPr/>
        </p:nvSpPr>
        <p:spPr>
          <a:xfrm>
            <a:off x="6561980" y="1448474"/>
            <a:ext cx="547053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Gradients that signal species interactions:</a:t>
            </a:r>
          </a:p>
          <a:p>
            <a:endParaRPr lang="en-US" sz="2400" dirty="0"/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Gastropod morphology: bigger, thicker shells with more ornamentation in tropics 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Invertebrate body size decreases with latitude: predation or temperature/oxygen</a:t>
            </a:r>
          </a:p>
          <a:p>
            <a:endParaRPr lang="en-US" sz="2400" dirty="0"/>
          </a:p>
          <a:p>
            <a:r>
              <a:rPr lang="en-US" sz="2400" b="1" i="1" dirty="0"/>
              <a:t>How do we get a reliable estimate of predation intensity across the globe, given differences in prey communities?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41C8A1-8289-4391-B41F-7DF8B015217F}"/>
              </a:ext>
            </a:extLst>
          </p:cNvPr>
          <p:cNvSpPr/>
          <p:nvPr/>
        </p:nvSpPr>
        <p:spPr>
          <a:xfrm>
            <a:off x="718687" y="144847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/>
              <a:t>Evidence from marine systems: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Amy Freestone: predation influences coexistence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BAAE24-B128-4411-AA3E-777DCBFD77C6}"/>
              </a:ext>
            </a:extLst>
          </p:cNvPr>
          <p:cNvSpPr txBox="1"/>
          <p:nvPr/>
        </p:nvSpPr>
        <p:spPr>
          <a:xfrm>
            <a:off x="159489" y="6289910"/>
            <a:ext cx="37057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Freestone et al 2011 Ecology</a:t>
            </a:r>
          </a:p>
        </p:txBody>
      </p:sp>
    </p:spTree>
    <p:extLst>
      <p:ext uri="{BB962C8B-B14F-4D97-AF65-F5344CB8AC3E}">
        <p14:creationId xmlns:p14="http://schemas.microsoft.com/office/powerpoint/2010/main" val="902154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FBB859-13EC-467F-A882-B34B39969314}"/>
              </a:ext>
            </a:extLst>
          </p:cNvPr>
          <p:cNvSpPr txBox="1"/>
          <p:nvPr/>
        </p:nvSpPr>
        <p:spPr>
          <a:xfrm>
            <a:off x="599768" y="324465"/>
            <a:ext cx="109924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/>
              <a:t>Bitemap</a:t>
            </a:r>
            <a:r>
              <a:rPr lang="en-US" sz="2800" b="1" dirty="0"/>
              <a:t>:</a:t>
            </a:r>
            <a:r>
              <a:rPr lang="en-US" sz="2800" b="1" i="1" dirty="0"/>
              <a:t> </a:t>
            </a:r>
            <a:r>
              <a:rPr lang="en-US" sz="2800" dirty="0"/>
              <a:t>a globally resolved map of predation intensity using standardized methods</a:t>
            </a:r>
          </a:p>
        </p:txBody>
      </p:sp>
      <p:pic>
        <p:nvPicPr>
          <p:cNvPr id="3" name="Picture 2" descr="s19972442003273_lrg">
            <a:extLst>
              <a:ext uri="{FF2B5EF4-FFF2-40B4-BE49-F238E27FC236}">
                <a16:creationId xmlns:a16="http://schemas.microsoft.com/office/drawing/2014/main" id="{B2F778BA-D402-4D23-95A1-47B537922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9099" y="3255505"/>
            <a:ext cx="3733023" cy="1871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E91E08A-6DAE-4DA6-BC88-F893FF00512D}"/>
              </a:ext>
            </a:extLst>
          </p:cNvPr>
          <p:cNvSpPr txBox="1"/>
          <p:nvPr/>
        </p:nvSpPr>
        <p:spPr>
          <a:xfrm>
            <a:off x="982801" y="2667407"/>
            <a:ext cx="23293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Abiotic gradients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DD0BAB-EEBF-444F-96C4-D4875A015B02}"/>
              </a:ext>
            </a:extLst>
          </p:cNvPr>
          <p:cNvSpPr txBox="1"/>
          <p:nvPr/>
        </p:nvSpPr>
        <p:spPr>
          <a:xfrm>
            <a:off x="4459100" y="2667409"/>
            <a:ext cx="25972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Primary production</a:t>
            </a:r>
          </a:p>
        </p:txBody>
      </p:sp>
      <p:pic>
        <p:nvPicPr>
          <p:cNvPr id="6" name="Picture 2" descr="Image result for earth and sun">
            <a:extLst>
              <a:ext uri="{FF2B5EF4-FFF2-40B4-BE49-F238E27FC236}">
                <a16:creationId xmlns:a16="http://schemas.microsoft.com/office/drawing/2014/main" id="{9F331CDA-0FB2-427F-9C62-AAA08FCA76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802" y="3255505"/>
            <a:ext cx="3402855" cy="1871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AB10AD-1D67-4960-AE53-821F9B88B773}"/>
              </a:ext>
            </a:extLst>
          </p:cNvPr>
          <p:cNvSpPr txBox="1"/>
          <p:nvPr/>
        </p:nvSpPr>
        <p:spPr>
          <a:xfrm>
            <a:off x="8422615" y="2482742"/>
            <a:ext cx="36807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Predation, fisheries production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72CD92-FA91-4649-B8A8-85E65C75CD9C}"/>
              </a:ext>
            </a:extLst>
          </p:cNvPr>
          <p:cNvSpPr txBox="1"/>
          <p:nvPr/>
        </p:nvSpPr>
        <p:spPr>
          <a:xfrm>
            <a:off x="855614" y="1403861"/>
            <a:ext cx="9291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Consumption is what moves energy and materials through food webs, so measuring consumption across space will tell us about trophic transfer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9DD3FAD-FD1C-40F2-9C42-7ABAC103505C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3312116" y="2898240"/>
            <a:ext cx="1146984" cy="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C09A31-D15F-4DD1-A1F3-35B1509FC43E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 flipV="1">
            <a:off x="7056343" y="2898241"/>
            <a:ext cx="1366272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218" name="Picture 2" descr="Image result for barracuda mouth">
            <a:extLst>
              <a:ext uri="{FF2B5EF4-FFF2-40B4-BE49-F238E27FC236}">
                <a16:creationId xmlns:a16="http://schemas.microsoft.com/office/drawing/2014/main" id="{32CDE52B-91B7-4BB2-8037-1F2E302C9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0832" y="3255507"/>
            <a:ext cx="2653523" cy="1877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0534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42E4A4-61AF-4616-BEC6-735011C8D242}"/>
              </a:ext>
            </a:extLst>
          </p:cNvPr>
          <p:cNvSpPr txBox="1"/>
          <p:nvPr/>
        </p:nvSpPr>
        <p:spPr>
          <a:xfrm>
            <a:off x="599768" y="324465"/>
            <a:ext cx="1099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/>
              <a:t>Bitemap</a:t>
            </a:r>
            <a:r>
              <a:rPr lang="en-US" sz="2800" b="1" dirty="0"/>
              <a:t>: </a:t>
            </a:r>
            <a:r>
              <a:rPr lang="en-US" sz="2800" dirty="0"/>
              <a:t>what should it look like?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20689C-F91A-434C-AE9B-BB271EE54A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73"/>
          <a:stretch/>
        </p:blipFill>
        <p:spPr>
          <a:xfrm>
            <a:off x="5591348" y="738715"/>
            <a:ext cx="5918381" cy="54124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136612-E1DF-4FC8-9082-B4F873930B8D}"/>
              </a:ext>
            </a:extLst>
          </p:cNvPr>
          <p:cNvSpPr txBox="1"/>
          <p:nvPr/>
        </p:nvSpPr>
        <p:spPr>
          <a:xfrm>
            <a:off x="9552216" y="6329011"/>
            <a:ext cx="25121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Edgar et al 2017 Sci Adv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02F116-7554-4FDF-A2DF-EA5A1FDC65EE}"/>
              </a:ext>
            </a:extLst>
          </p:cNvPr>
          <p:cNvSpPr txBox="1"/>
          <p:nvPr/>
        </p:nvSpPr>
        <p:spPr>
          <a:xfrm>
            <a:off x="682274" y="1297038"/>
            <a:ext cx="437882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Perhaps predation rates should mirror patterns of fish abundance and diversity</a:t>
            </a:r>
          </a:p>
          <a:p>
            <a:endParaRPr lang="en-US" sz="2400" dirty="0"/>
          </a:p>
          <a:p>
            <a:r>
              <a:rPr lang="en-US" sz="2400" dirty="0"/>
              <a:t>Predation likely influenced directly by temperature as consumption is a temperature-dependent process</a:t>
            </a:r>
          </a:p>
          <a:p>
            <a:endParaRPr lang="en-US" sz="2400" dirty="0"/>
          </a:p>
          <a:p>
            <a:r>
              <a:rPr lang="en-US" sz="2400" dirty="0"/>
              <a:t>Hypothesis: monotonic increase in predation pressure with decreasing latitude / mean temperature</a:t>
            </a:r>
          </a:p>
        </p:txBody>
      </p:sp>
    </p:spTree>
    <p:extLst>
      <p:ext uri="{BB962C8B-B14F-4D97-AF65-F5344CB8AC3E}">
        <p14:creationId xmlns:p14="http://schemas.microsoft.com/office/powerpoint/2010/main" val="2419236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42E4A4-61AF-4616-BEC6-735011C8D242}"/>
              </a:ext>
            </a:extLst>
          </p:cNvPr>
          <p:cNvSpPr txBox="1"/>
          <p:nvPr/>
        </p:nvSpPr>
        <p:spPr>
          <a:xfrm>
            <a:off x="599768" y="324466"/>
            <a:ext cx="10992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/>
              <a:t>Bitemap</a:t>
            </a:r>
            <a:r>
              <a:rPr lang="en-US" sz="2800" b="1" dirty="0"/>
              <a:t>: </a:t>
            </a:r>
            <a:r>
              <a:rPr lang="en-US" sz="2800" dirty="0"/>
              <a:t>what should it look like? Influence of physical structure?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02F116-7554-4FDF-A2DF-EA5A1FDC65EE}"/>
              </a:ext>
            </a:extLst>
          </p:cNvPr>
          <p:cNvSpPr txBox="1"/>
          <p:nvPr/>
        </p:nvSpPr>
        <p:spPr>
          <a:xfrm>
            <a:off x="682274" y="1297040"/>
            <a:ext cx="4764799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Effect of physical structure on predation can be difficult to predict.</a:t>
            </a:r>
          </a:p>
          <a:p>
            <a:endParaRPr lang="en-US" sz="2400" dirty="0"/>
          </a:p>
          <a:p>
            <a:r>
              <a:rPr lang="en-US" sz="2400" dirty="0"/>
              <a:t>Predation can be </a:t>
            </a:r>
            <a:r>
              <a:rPr lang="en-US" sz="2400" i="1" dirty="0"/>
              <a:t>lower</a:t>
            </a:r>
            <a:r>
              <a:rPr lang="en-US" sz="2400" dirty="0"/>
              <a:t> or </a:t>
            </a:r>
            <a:r>
              <a:rPr lang="en-US" sz="2400" i="1" dirty="0"/>
              <a:t>higher</a:t>
            </a:r>
            <a:r>
              <a:rPr lang="en-US" sz="2400" dirty="0"/>
              <a:t> in vegetated habitats like seagrasses, but this is complicated by a number of factors:</a:t>
            </a:r>
          </a:p>
          <a:p>
            <a:endParaRPr lang="en-US" sz="2400" dirty="0"/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density of vegetation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predator/prey composition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r>
              <a:rPr lang="en-US" sz="2400" dirty="0"/>
              <a:t>body size + other functional traits of predators and prey</a:t>
            </a:r>
          </a:p>
          <a:p>
            <a:pPr marL="342891" indent="-342891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DF4B594-2CE1-4093-AF71-71AA71C30FC8}"/>
              </a:ext>
            </a:extLst>
          </p:cNvPr>
          <p:cNvGrpSpPr/>
          <p:nvPr/>
        </p:nvGrpSpPr>
        <p:grpSpPr>
          <a:xfrm>
            <a:off x="5751873" y="1297040"/>
            <a:ext cx="6200315" cy="4129721"/>
            <a:chOff x="5692877" y="1115789"/>
            <a:chExt cx="6200315" cy="4129720"/>
          </a:xfrm>
        </p:grpSpPr>
        <p:pic>
          <p:nvPicPr>
            <p:cNvPr id="1026" name="Picture 2" descr="https://c-7npsfqifvt34x24jnhx2eqvsdix2edpn.g00.livescience.com/g00/3_c-7x78x78x78.mjwftdjfodf.dpn_/c-7NPSFQIFVT34x24iuuqtx3ax2fx2fjnh.qvsdi.dpnx2fix2f2511x2fbIS1dEpwM4e4ez6tbYAmd3OqAX6kAT6kc31wbX2iA3WaM3lwNEBx78MaBzOD9yNUlwc4KqA3mvZXx78wZX6kbXWveD2aAXGodnGadz2kcH0vAYNvboCox3fj21d.nbslx3djnbhf_$/$/$/$">
              <a:extLst>
                <a:ext uri="{FF2B5EF4-FFF2-40B4-BE49-F238E27FC236}">
                  <a16:creationId xmlns:a16="http://schemas.microsoft.com/office/drawing/2014/main" id="{91861CA7-EFDA-4E5E-99F1-30702BF812D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92877" y="1115789"/>
              <a:ext cx="6200315" cy="41297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52384A2-4033-4177-B392-52A2EB8C9B0C}"/>
                </a:ext>
              </a:extLst>
            </p:cNvPr>
            <p:cNvSpPr txBox="1"/>
            <p:nvPr/>
          </p:nvSpPr>
          <p:spPr>
            <a:xfrm>
              <a:off x="5692877" y="4937732"/>
              <a:ext cx="17206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chemeClr val="bg1"/>
                  </a:solidFill>
                </a:rPr>
                <a:t>M San Felix</a:t>
              </a:r>
            </a:p>
          </p:txBody>
        </p:sp>
      </p:grpSp>
      <p:pic>
        <p:nvPicPr>
          <p:cNvPr id="1028" name="Picture 4" descr="generic fish Generic fish symbol,vector,illustration,fish,marine,ocean,aquatic,species">
            <a:extLst>
              <a:ext uri="{FF2B5EF4-FFF2-40B4-BE49-F238E27FC236}">
                <a16:creationId xmlns:a16="http://schemas.microsoft.com/office/drawing/2014/main" id="{35E06ECE-0DE5-473D-9366-7D3E9E4DB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4485" y="3559195"/>
            <a:ext cx="1157748" cy="659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generic fish Generic fish symbol,vector,illustration,fish,marine,ocean,aquatic,species">
            <a:extLst>
              <a:ext uri="{FF2B5EF4-FFF2-40B4-BE49-F238E27FC236}">
                <a16:creationId xmlns:a16="http://schemas.microsoft.com/office/drawing/2014/main" id="{1F45323D-5B0D-4C8F-8F90-B9FA7789E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3642" y="3241565"/>
            <a:ext cx="1157748" cy="659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5516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5130</TotalTime>
  <Words>884</Words>
  <Application>Microsoft Office PowerPoint</Application>
  <PresentationFormat>Widescreen</PresentationFormat>
  <Paragraphs>134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Whalen</dc:creator>
  <cp:lastModifiedBy>Matt Whalen</cp:lastModifiedBy>
  <cp:revision>94</cp:revision>
  <dcterms:created xsi:type="dcterms:W3CDTF">2018-03-06T01:27:19Z</dcterms:created>
  <dcterms:modified xsi:type="dcterms:W3CDTF">2018-03-30T14:32:13Z</dcterms:modified>
</cp:coreProperties>
</file>

<file path=docProps/thumbnail.jpeg>
</file>